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4" r:id="rId3"/>
    <p:sldId id="258" r:id="rId4"/>
    <p:sldId id="303" r:id="rId5"/>
    <p:sldId id="304" r:id="rId6"/>
    <p:sldId id="305" r:id="rId7"/>
    <p:sldId id="307" r:id="rId8"/>
    <p:sldId id="306" r:id="rId9"/>
    <p:sldId id="308" r:id="rId10"/>
    <p:sldId id="298" r:id="rId11"/>
    <p:sldId id="300" r:id="rId12"/>
    <p:sldId id="299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F58F34-BE0C-4077-8185-16F081F35348}">
          <p14:sldIdLst>
            <p14:sldId id="256"/>
            <p14:sldId id="294"/>
            <p14:sldId id="258"/>
            <p14:sldId id="303"/>
            <p14:sldId id="304"/>
            <p14:sldId id="305"/>
            <p14:sldId id="307"/>
            <p14:sldId id="306"/>
            <p14:sldId id="308"/>
            <p14:sldId id="298"/>
            <p14:sldId id="300"/>
            <p14:sldId id="299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 autoAdjust="0"/>
  </p:normalViewPr>
  <p:slideViewPr>
    <p:cSldViewPr>
      <p:cViewPr varScale="1">
        <p:scale>
          <a:sx n="93" d="100"/>
          <a:sy n="93" d="100"/>
        </p:scale>
        <p:origin x="9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CCBDE-703E-4886-8FF6-0D49E44B6806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BC101-363E-4DEE-A114-9435FB58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5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83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4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7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6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9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r-Latn-R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9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sr-Latn-R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sr-Latn-R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3048000"/>
          </a:xfrm>
        </p:spPr>
        <p:txBody>
          <a:bodyPr/>
          <a:lstStyle/>
          <a:p>
            <a:r>
              <a:rPr lang="sr-Latn-RS" sz="4000" b="1" dirty="0"/>
              <a:t>RACIONALIZACIJA BROJA ZAPOSLENIH U JAVNOM SEKTORU I OGRANIČENJE ZAPOŠLJAVANJA U 2016. GODINI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981200"/>
          </a:xfrm>
        </p:spPr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Ranko Jerković, dipl. pravnik, </a:t>
            </a:r>
          </a:p>
          <a:p>
            <a:r>
              <a:rPr lang="sr-Latn-RS" dirty="0" smtClean="0">
                <a:solidFill>
                  <a:schemeClr val="tx1"/>
                </a:solidFill>
              </a:rPr>
              <a:t>Glavni i odgovorni urednik </a:t>
            </a:r>
            <a:r>
              <a:rPr lang="sr-Latn-RS" dirty="0">
                <a:solidFill>
                  <a:schemeClr val="tx1"/>
                </a:solidFill>
              </a:rPr>
              <a:t>izdanja </a:t>
            </a:r>
            <a:r>
              <a:rPr lang="sr-Latn-RS" dirty="0" smtClean="0">
                <a:solidFill>
                  <a:schemeClr val="tx1"/>
                </a:solidFill>
              </a:rPr>
              <a:t>„Budžetski instruktor“</a:t>
            </a:r>
            <a:endParaRPr lang="sr-Latn-RS" dirty="0">
              <a:solidFill>
                <a:schemeClr val="tx1"/>
              </a:solidFill>
            </a:endParaRPr>
          </a:p>
          <a:p>
            <a:pPr algn="r"/>
            <a:endParaRPr lang="sr-Latn-RS" sz="2400" b="1" dirty="0" smtClean="0">
              <a:solidFill>
                <a:srgbClr val="FF0000"/>
              </a:solidFill>
            </a:endParaRPr>
          </a:p>
          <a:p>
            <a:r>
              <a:rPr lang="sr-Latn-RS" sz="2800" b="1" dirty="0" smtClean="0">
                <a:solidFill>
                  <a:srgbClr val="FF0000"/>
                </a:solidFill>
              </a:rPr>
              <a:t>Februar 2016. godine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10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SPORAZUM O PRESTANKU RADNOG ODNOSA UZ ISPLATU NOVČANE NAKNADE – Član 21.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algn="ctr">
              <a:buNone/>
            </a:pPr>
            <a:r>
              <a:rPr lang="sr-Latn-R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ANKETA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endParaRPr lang="sr-Latn-RS" sz="2000" dirty="0" smtClean="0"/>
          </a:p>
          <a:p>
            <a:pPr marL="0" indent="0" algn="ctr">
              <a:buNone/>
            </a:pPr>
            <a:r>
              <a:rPr lang="sr-Latn-R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SPORAZUM O PRESTANKU RADNOG ODNOSA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sr-Latn-RS" sz="2000" dirty="0" smtClean="0"/>
              <a:t>Više </a:t>
            </a:r>
            <a:r>
              <a:rPr lang="sr-Latn-RS" sz="2000" dirty="0"/>
              <a:t>od dve godine do ispunjenja uslova za </a:t>
            </a:r>
            <a:r>
              <a:rPr lang="sr-Latn-RS" sz="2000" dirty="0" smtClean="0"/>
              <a:t>penziju (isključuje naknadu) 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sr-Latn-RS" sz="2000" dirty="0" smtClean="0"/>
              <a:t>Do </a:t>
            </a:r>
            <a:r>
              <a:rPr lang="sr-Latn-RS" sz="2000" dirty="0"/>
              <a:t>dve godine do ispunjenja uslova za penziju </a:t>
            </a:r>
            <a:r>
              <a:rPr lang="sr-Latn-RS" sz="2000" dirty="0" smtClean="0"/>
              <a:t>(isključuje naknadu)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sr-Latn-RS" sz="2000" dirty="0"/>
              <a:t>U</a:t>
            </a:r>
            <a:r>
              <a:rPr lang="sr-Latn-RS" sz="2000" dirty="0" smtClean="0"/>
              <a:t>slov </a:t>
            </a:r>
            <a:r>
              <a:rPr lang="sr-Latn-RS" sz="2000" dirty="0"/>
              <a:t>za prevremenu starosnu penziju </a:t>
            </a:r>
            <a:r>
              <a:rPr lang="sr-Latn-RS" sz="2000" dirty="0" smtClean="0"/>
              <a:t>(isključuje otpremninu)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endParaRPr lang="sr-Latn-R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sr-Latn-R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PRIJAVA REGISTRU</a:t>
            </a:r>
          </a:p>
          <a:p>
            <a:pPr marL="0" indent="0" algn="ctr">
              <a:buNone/>
            </a:pPr>
            <a:endParaRPr lang="sr-Latn-R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sr-Latn-R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Napomena – </a:t>
            </a:r>
            <a:r>
              <a:rPr lang="sr-Latn-R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PREDLOŽENO BRISANJE REČI „PREVRE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sr-Latn-R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STAROSNU“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37238" y="1997798"/>
            <a:ext cx="484632" cy="440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337238" y="4127643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3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381000"/>
            <a:ext cx="8839200" cy="5745163"/>
          </a:xfrm>
        </p:spPr>
        <p:txBody>
          <a:bodyPr/>
          <a:lstStyle/>
          <a:p>
            <a:pPr marL="0" indent="0">
              <a:buNone/>
            </a:pPr>
            <a:endParaRPr lang="sr-Latn-RS" sz="1800" dirty="0" smtClean="0"/>
          </a:p>
          <a:p>
            <a:pPr marL="0" indent="0">
              <a:buNone/>
            </a:pPr>
            <a:r>
              <a:rPr lang="en-US" sz="1800" dirty="0" smtClean="0"/>
              <a:t>1</a:t>
            </a:r>
            <a:r>
              <a:rPr lang="en-US" sz="1800" dirty="0"/>
              <a:t>)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visini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1/3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prosečne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plate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</a:t>
            </a:r>
            <a:r>
              <a:rPr lang="en-US" sz="1800" dirty="0" err="1"/>
              <a:t>zarade</a:t>
            </a:r>
            <a:r>
              <a:rPr lang="en-US" sz="1800" dirty="0"/>
              <a:t> </a:t>
            </a:r>
            <a:r>
              <a:rPr lang="en-US" sz="1800" dirty="0" err="1"/>
              <a:t>zaposlenog</a:t>
            </a:r>
            <a:r>
              <a:rPr lang="en-US" sz="1800" dirty="0"/>
              <a:t> </a:t>
            </a:r>
            <a:r>
              <a:rPr lang="en-US" sz="1800" dirty="0" err="1"/>
              <a:t>isplaćene</a:t>
            </a:r>
            <a:r>
              <a:rPr lang="en-US" sz="1800" dirty="0"/>
              <a:t> u </a:t>
            </a:r>
            <a:r>
              <a:rPr lang="en-US" sz="1800" dirty="0" err="1"/>
              <a:t>poslednja</a:t>
            </a:r>
            <a:r>
              <a:rPr lang="en-US" sz="1800" dirty="0"/>
              <a:t> tri </a:t>
            </a:r>
            <a:r>
              <a:rPr lang="en-US" sz="1800" dirty="0" err="1"/>
              <a:t>meseca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prethode</a:t>
            </a:r>
            <a:r>
              <a:rPr lang="en-US" sz="1800" dirty="0"/>
              <a:t> </a:t>
            </a:r>
            <a:r>
              <a:rPr lang="en-US" sz="1800" dirty="0" err="1"/>
              <a:t>mesecu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u </a:t>
            </a:r>
            <a:r>
              <a:rPr lang="en-US" sz="1800" dirty="0" err="1"/>
              <a:t>visini</a:t>
            </a:r>
            <a:r>
              <a:rPr lang="en-US" sz="1800" dirty="0"/>
              <a:t> 1/3 </a:t>
            </a:r>
            <a:r>
              <a:rPr lang="en-US" sz="1800" dirty="0" err="1"/>
              <a:t>prosečne</a:t>
            </a:r>
            <a:r>
              <a:rPr lang="en-US" sz="1800" dirty="0"/>
              <a:t> </a:t>
            </a:r>
            <a:r>
              <a:rPr lang="en-US" sz="1800" dirty="0" err="1"/>
              <a:t>zarade</a:t>
            </a:r>
            <a:r>
              <a:rPr lang="en-US" sz="1800" dirty="0"/>
              <a:t> u </a:t>
            </a:r>
            <a:r>
              <a:rPr lang="en-US" sz="1800" dirty="0" err="1"/>
              <a:t>Republici</a:t>
            </a:r>
            <a:r>
              <a:rPr lang="en-US" sz="1800" dirty="0"/>
              <a:t> </a:t>
            </a:r>
            <a:r>
              <a:rPr lang="en-US" sz="1800" dirty="0" err="1"/>
              <a:t>Srbiji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mesec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prethodi</a:t>
            </a:r>
            <a:r>
              <a:rPr lang="en-US" sz="1800" dirty="0"/>
              <a:t> </a:t>
            </a:r>
            <a:r>
              <a:rPr lang="en-US" sz="1800" dirty="0" err="1"/>
              <a:t>mesecu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podatku</a:t>
            </a:r>
            <a:r>
              <a:rPr lang="en-US" sz="1800" dirty="0"/>
              <a:t> </a:t>
            </a:r>
            <a:r>
              <a:rPr lang="en-US" sz="1800" dirty="0" err="1"/>
              <a:t>organa</a:t>
            </a:r>
            <a:r>
              <a:rPr lang="en-US" sz="1800" dirty="0"/>
              <a:t> </a:t>
            </a:r>
            <a:r>
              <a:rPr lang="en-US" sz="1800" dirty="0" err="1"/>
              <a:t>nadležnog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poslove</a:t>
            </a:r>
            <a:r>
              <a:rPr lang="en-US" sz="1800" dirty="0"/>
              <a:t> </a:t>
            </a:r>
            <a:r>
              <a:rPr lang="en-US" sz="1800" dirty="0" err="1"/>
              <a:t>statistike</a:t>
            </a:r>
            <a:r>
              <a:rPr lang="en-US" sz="1800" dirty="0"/>
              <a:t>, u </a:t>
            </a:r>
            <a:r>
              <a:rPr lang="en-US" sz="1800" dirty="0" err="1"/>
              <a:t>zavisnosti</a:t>
            </a:r>
            <a:r>
              <a:rPr lang="en-US" sz="1800" dirty="0"/>
              <a:t> od toga </a:t>
            </a:r>
            <a:r>
              <a:rPr lang="en-US" sz="1800" dirty="0" err="1"/>
              <a:t>šta</a:t>
            </a:r>
            <a:r>
              <a:rPr lang="en-US" sz="1800" dirty="0"/>
              <a:t> je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zaposlenog</a:t>
            </a:r>
            <a:r>
              <a:rPr lang="en-US" sz="1800" dirty="0"/>
              <a:t> </a:t>
            </a:r>
            <a:r>
              <a:rPr lang="en-US" sz="1800" dirty="0" err="1"/>
              <a:t>povoljnije</a:t>
            </a:r>
            <a:r>
              <a:rPr lang="en-US" sz="1800" dirty="0"/>
              <a:t>,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uvećane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30%,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svaku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radnom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odnosu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javnom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sektoru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visina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novčane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naknade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biti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veća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 8.000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dinarskoj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protivvrednosti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/>
              <a:t>-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zaposlene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 </a:t>
            </a:r>
            <a:r>
              <a:rPr lang="en-US" sz="1800" dirty="0" err="1"/>
              <a:t>nedostaje</a:t>
            </a:r>
            <a:r>
              <a:rPr lang="en-US" sz="1800" dirty="0"/>
              <a:t> </a:t>
            </a:r>
            <a:r>
              <a:rPr lang="en-US" sz="1800" dirty="0" err="1"/>
              <a:t>više</a:t>
            </a:r>
            <a:r>
              <a:rPr lang="en-US" sz="1800" dirty="0"/>
              <a:t> od </a:t>
            </a:r>
            <a:r>
              <a:rPr lang="en-US" sz="1800" dirty="0" err="1"/>
              <a:t>dve</a:t>
            </a:r>
            <a:r>
              <a:rPr lang="en-US" sz="1800" dirty="0"/>
              <a:t> </a:t>
            </a:r>
            <a:r>
              <a:rPr lang="en-US" sz="1800" dirty="0" err="1"/>
              <a:t>godine</a:t>
            </a:r>
            <a:r>
              <a:rPr lang="en-US" sz="1800" dirty="0"/>
              <a:t> do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uslova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penziju</a:t>
            </a:r>
            <a:r>
              <a:rPr lang="en-US" sz="1800" dirty="0"/>
              <a:t> u </a:t>
            </a:r>
            <a:r>
              <a:rPr lang="en-US" sz="1800" dirty="0" err="1"/>
              <a:t>skladu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propisima</a:t>
            </a:r>
            <a:r>
              <a:rPr lang="en-US" sz="1800" dirty="0"/>
              <a:t> o </a:t>
            </a:r>
            <a:r>
              <a:rPr lang="en-US" sz="1800" dirty="0" err="1"/>
              <a:t>penzijskom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invalidskom</a:t>
            </a:r>
            <a:r>
              <a:rPr lang="en-US" sz="1800" dirty="0"/>
              <a:t> </a:t>
            </a:r>
            <a:r>
              <a:rPr lang="en-US" sz="1800" dirty="0" err="1"/>
              <a:t>osiguranju</a:t>
            </a:r>
            <a:r>
              <a:rPr lang="en-US" sz="1800" dirty="0"/>
              <a:t>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2) u </a:t>
            </a:r>
            <a:r>
              <a:rPr lang="en-US" sz="1800" dirty="0" err="1"/>
              <a:t>visini</a:t>
            </a:r>
            <a:r>
              <a:rPr lang="en-US" sz="1800" dirty="0"/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šest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prosečnih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zarada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/>
              <a:t>u </a:t>
            </a:r>
            <a:r>
              <a:rPr lang="en-US" sz="1800" dirty="0" err="1"/>
              <a:t>Republici</a:t>
            </a:r>
            <a:r>
              <a:rPr lang="en-US" sz="1800" dirty="0"/>
              <a:t> </a:t>
            </a:r>
            <a:r>
              <a:rPr lang="en-US" sz="1800" dirty="0" err="1"/>
              <a:t>Srbiji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mesec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prethodi</a:t>
            </a:r>
            <a:r>
              <a:rPr lang="en-US" sz="1800" dirty="0"/>
              <a:t> </a:t>
            </a:r>
            <a:r>
              <a:rPr lang="en-US" sz="1800" dirty="0" err="1"/>
              <a:t>mesecu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,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podatku</a:t>
            </a:r>
            <a:r>
              <a:rPr lang="en-US" sz="1800" dirty="0"/>
              <a:t> </a:t>
            </a:r>
            <a:r>
              <a:rPr lang="en-US" sz="1800" dirty="0" err="1"/>
              <a:t>organa</a:t>
            </a:r>
            <a:r>
              <a:rPr lang="en-US" sz="1800" dirty="0"/>
              <a:t> </a:t>
            </a:r>
            <a:r>
              <a:rPr lang="en-US" sz="1800" dirty="0" err="1"/>
              <a:t>nadležnog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poslove</a:t>
            </a:r>
            <a:r>
              <a:rPr lang="en-US" sz="1800" dirty="0"/>
              <a:t> </a:t>
            </a:r>
            <a:r>
              <a:rPr lang="en-US" sz="1800" dirty="0" err="1"/>
              <a:t>statistike</a:t>
            </a:r>
            <a:r>
              <a:rPr lang="en-US" sz="1800" dirty="0"/>
              <a:t> -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zaposlene</a:t>
            </a:r>
            <a:r>
              <a:rPr lang="en-US" sz="1800" dirty="0"/>
              <a:t> </a:t>
            </a:r>
            <a:r>
              <a:rPr lang="en-US" sz="1800" dirty="0" err="1"/>
              <a:t>kojima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 </a:t>
            </a:r>
            <a:r>
              <a:rPr lang="en-US" sz="1800" dirty="0" err="1"/>
              <a:t>nedostaje</a:t>
            </a:r>
            <a:r>
              <a:rPr lang="en-US" sz="1800" dirty="0"/>
              <a:t> do </a:t>
            </a:r>
            <a:r>
              <a:rPr lang="en-US" sz="1800" dirty="0" err="1"/>
              <a:t>dve</a:t>
            </a:r>
            <a:r>
              <a:rPr lang="en-US" sz="1800" dirty="0"/>
              <a:t> </a:t>
            </a:r>
            <a:r>
              <a:rPr lang="en-US" sz="1800" dirty="0" err="1"/>
              <a:t>godine</a:t>
            </a:r>
            <a:r>
              <a:rPr lang="en-US" sz="1800" dirty="0"/>
              <a:t> do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uslova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penziju</a:t>
            </a:r>
            <a:r>
              <a:rPr lang="en-US" sz="1800" dirty="0"/>
              <a:t> u </a:t>
            </a:r>
            <a:r>
              <a:rPr lang="en-US" sz="1800" dirty="0" err="1"/>
              <a:t>skladu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propisima</a:t>
            </a:r>
            <a:r>
              <a:rPr lang="en-US" sz="1800" dirty="0"/>
              <a:t> o </a:t>
            </a:r>
            <a:r>
              <a:rPr lang="en-US" sz="1800" dirty="0" err="1"/>
              <a:t>penzijskom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invalidskom</a:t>
            </a:r>
            <a:r>
              <a:rPr lang="en-US" sz="1800" dirty="0"/>
              <a:t> </a:t>
            </a:r>
            <a:r>
              <a:rPr lang="en-US" sz="1800" dirty="0" err="1"/>
              <a:t>osiguranju</a:t>
            </a:r>
            <a:r>
              <a:rPr lang="en-US" sz="1800" dirty="0"/>
              <a:t>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3) u </a:t>
            </a:r>
            <a:r>
              <a:rPr lang="en-US" sz="1800" dirty="0" err="1"/>
              <a:t>visini</a:t>
            </a:r>
            <a:r>
              <a:rPr lang="en-US" sz="1800" dirty="0"/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četiri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prosečne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zarade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/>
              <a:t>u </a:t>
            </a:r>
            <a:r>
              <a:rPr lang="en-US" sz="1800" dirty="0" err="1"/>
              <a:t>Republici</a:t>
            </a:r>
            <a:r>
              <a:rPr lang="en-US" sz="1800" dirty="0"/>
              <a:t> </a:t>
            </a:r>
            <a:r>
              <a:rPr lang="en-US" sz="1800" dirty="0" err="1"/>
              <a:t>Srbiji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mesec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prethodi</a:t>
            </a:r>
            <a:r>
              <a:rPr lang="en-US" sz="1800" dirty="0"/>
              <a:t> </a:t>
            </a:r>
            <a:r>
              <a:rPr lang="en-US" sz="1800" dirty="0" err="1"/>
              <a:t>mesecu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,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podatku</a:t>
            </a:r>
            <a:r>
              <a:rPr lang="en-US" sz="1800" dirty="0"/>
              <a:t> </a:t>
            </a:r>
            <a:r>
              <a:rPr lang="en-US" sz="1800" dirty="0" err="1"/>
              <a:t>organa</a:t>
            </a:r>
            <a:r>
              <a:rPr lang="en-US" sz="1800" dirty="0"/>
              <a:t> </a:t>
            </a:r>
            <a:r>
              <a:rPr lang="en-US" sz="1800" dirty="0" err="1"/>
              <a:t>nadležnog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poslove</a:t>
            </a:r>
            <a:r>
              <a:rPr lang="en-US" sz="1800" dirty="0"/>
              <a:t> </a:t>
            </a:r>
            <a:r>
              <a:rPr lang="en-US" sz="1800" dirty="0" err="1"/>
              <a:t>statistike</a:t>
            </a:r>
            <a:r>
              <a:rPr lang="en-US" sz="1800" dirty="0"/>
              <a:t> -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zaposlene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prestanka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 </a:t>
            </a:r>
            <a:r>
              <a:rPr lang="en-US" sz="1800" dirty="0" err="1"/>
              <a:t>ispunjavaju</a:t>
            </a:r>
            <a:r>
              <a:rPr lang="en-US" sz="1800" dirty="0"/>
              <a:t> </a:t>
            </a:r>
            <a:r>
              <a:rPr lang="en-US" sz="1800" dirty="0" err="1"/>
              <a:t>uslove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b="1" strike="sngStrike" dirty="0" err="1"/>
              <a:t>prevremenu</a:t>
            </a:r>
            <a:r>
              <a:rPr lang="en-US" sz="1800" b="1" strike="sngStrike" dirty="0"/>
              <a:t> </a:t>
            </a:r>
            <a:r>
              <a:rPr lang="en-US" sz="1800" b="1" strike="sngStrike" dirty="0" err="1"/>
              <a:t>starosnu</a:t>
            </a:r>
            <a:r>
              <a:rPr lang="en-US" sz="1800" b="1" strike="sngStrike" dirty="0"/>
              <a:t> </a:t>
            </a:r>
            <a:r>
              <a:rPr lang="en-US" sz="1800" dirty="0" err="1"/>
              <a:t>penziju</a:t>
            </a:r>
            <a:r>
              <a:rPr lang="en-US" sz="1800" dirty="0"/>
              <a:t> u </a:t>
            </a:r>
            <a:r>
              <a:rPr lang="en-US" sz="1800" dirty="0" err="1"/>
              <a:t>skladu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propisima</a:t>
            </a:r>
            <a:r>
              <a:rPr lang="en-US" sz="1800" dirty="0"/>
              <a:t> o </a:t>
            </a:r>
            <a:r>
              <a:rPr lang="en-US" sz="1800" dirty="0" err="1"/>
              <a:t>penzijskom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invalidskom</a:t>
            </a:r>
            <a:r>
              <a:rPr lang="en-US" sz="1800" dirty="0"/>
              <a:t> </a:t>
            </a:r>
            <a:r>
              <a:rPr lang="en-US" sz="1800" dirty="0" err="1"/>
              <a:t>osiguranju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591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PRESTANAK RADNOG ODNOSA UZ ISPLATU OTPREMNINE – Član 22.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/>
          <a:lstStyle/>
          <a:p>
            <a:pPr marL="0" indent="0" algn="ctr">
              <a:buNone/>
            </a:pPr>
            <a:r>
              <a:rPr lang="sr-Latn-RS" sz="2000" dirty="0" smtClean="0"/>
              <a:t>Sporazumi o prestanku radnog odnosa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 smtClean="0"/>
              <a:t>Novi akt o sistematizaciji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 smtClean="0"/>
              <a:t>Program rešavanja viška zaposlenih (ZOR)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 smtClean="0"/>
              <a:t>Tehnološki višak/neraspoređen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 smtClean="0"/>
              <a:t>Otpremnina za godine rada u javnom sektoru</a:t>
            </a:r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/>
              <a:t>Prijava Registru (http://www.trezor.gov.rs/registar-zaposlenih-lat.html). </a:t>
            </a:r>
            <a:endParaRPr lang="sr-Latn-RS" sz="2000" dirty="0" smtClean="0"/>
          </a:p>
          <a:p>
            <a:pPr marL="0" indent="0" algn="ctr">
              <a:buNone/>
            </a:pPr>
            <a:endParaRPr lang="sr-Latn-RS" sz="2000" dirty="0"/>
          </a:p>
          <a:p>
            <a:pPr marL="0" indent="0" algn="ctr">
              <a:buNone/>
            </a:pPr>
            <a:r>
              <a:rPr lang="sr-Latn-RS" sz="2000" dirty="0" smtClean="0"/>
              <a:t>Pravo na novčanu naknadu za nezaposlene</a:t>
            </a:r>
            <a:endParaRPr lang="en-US" sz="2000" dirty="0"/>
          </a:p>
        </p:txBody>
      </p:sp>
      <p:sp>
        <p:nvSpPr>
          <p:cNvPr id="4" name="Down Arrow 3"/>
          <p:cNvSpPr/>
          <p:nvPr/>
        </p:nvSpPr>
        <p:spPr>
          <a:xfrm>
            <a:off x="4380326" y="17526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181" y="2514600"/>
            <a:ext cx="55403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821" y="3200400"/>
            <a:ext cx="55403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479" y="3962400"/>
            <a:ext cx="55403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272" y="4648200"/>
            <a:ext cx="55403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683" y="5410200"/>
            <a:ext cx="55403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43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lvl="0" algn="ctr">
              <a:buNone/>
            </a:pPr>
            <a:r>
              <a:rPr lang="hr-HR" altLang="sr-Latn-RS" sz="7200" dirty="0">
                <a:solidFill>
                  <a:prstClr val="black"/>
                </a:solidFill>
              </a:rPr>
              <a:t>Hvala na pažnji!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7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 U KOME SE SPROVODI RACIONALIZACIJA BROJA ZAPOSLENIH U JAVNOM SEKTORU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vi-VN" sz="2400" dirty="0" smtClean="0">
                <a:latin typeface="Calibri" panose="020F0502020204030204" pitchFamily="34" charset="0"/>
              </a:rPr>
              <a:t>Zakon </a:t>
            </a:r>
            <a:r>
              <a:rPr lang="vi-VN" sz="2400" dirty="0">
                <a:latin typeface="Calibri" panose="020F0502020204030204" pitchFamily="34" charset="0"/>
              </a:rPr>
              <a:t>o načinu određivanja maksimalnog broja zaposlenih u javnom sektoru ("Sl. glasnik RS", br. </a:t>
            </a:r>
            <a:r>
              <a:rPr lang="vi-VN" sz="2400" dirty="0" smtClean="0">
                <a:latin typeface="Calibri" panose="020F0502020204030204" pitchFamily="34" charset="0"/>
              </a:rPr>
              <a:t>68/2015</a:t>
            </a:r>
            <a:r>
              <a:rPr lang="sr-Latn-RS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Racionalizacija </a:t>
            </a:r>
            <a:r>
              <a:rPr lang="pl-PL" sz="2400" dirty="0">
                <a:latin typeface="Calibri" panose="020F0502020204030204" pitchFamily="34" charset="0"/>
                <a:cs typeface="Arial" panose="020B0604020202020204" pitchFamily="34" charset="0"/>
              </a:rPr>
              <a:t>broja zaposlenih se </a:t>
            </a:r>
            <a:r>
              <a:rPr lang="pl-PL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sprovodi u 2015, </a:t>
            </a:r>
            <a:r>
              <a:rPr lang="pl-PL" sz="2400" dirty="0">
                <a:latin typeface="Calibri" panose="020F0502020204030204" pitchFamily="34" charset="0"/>
                <a:cs typeface="Arial" panose="020B0604020202020204" pitchFamily="34" charset="0"/>
              </a:rPr>
              <a:t>2016, 2017. i 2018. godini. </a:t>
            </a:r>
            <a:endParaRPr lang="pl-PL" sz="24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Odluk</a:t>
            </a:r>
            <a:r>
              <a:rPr lang="sr-Latn-R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vi-VN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vi-VN" sz="2400" dirty="0">
                <a:latin typeface="Calibri" panose="020F0502020204030204" pitchFamily="34" charset="0"/>
                <a:cs typeface="Arial" panose="020B0604020202020204" pitchFamily="34" charset="0"/>
              </a:rPr>
              <a:t>maksimalnom broju zaposlenih na neodređeno vreme u sistemu državnih organa, sistemu javnih službi, sistemu Autonomne pokrajine Vojvodine i sistemu lokalne samouprave </a:t>
            </a:r>
            <a:r>
              <a:rPr lang="vi-VN" sz="2400" b="1" dirty="0">
                <a:latin typeface="Calibri" panose="020F0502020204030204" pitchFamily="34" charset="0"/>
                <a:cs typeface="Arial" panose="020B0604020202020204" pitchFamily="34" charset="0"/>
              </a:rPr>
              <a:t>za 2015. godinu </a:t>
            </a:r>
            <a:r>
              <a:rPr lang="vi-VN" sz="2400" dirty="0">
                <a:latin typeface="Calibri" panose="020F0502020204030204" pitchFamily="34" charset="0"/>
                <a:cs typeface="Arial" panose="020B0604020202020204" pitchFamily="34" charset="0"/>
              </a:rPr>
              <a:t>("Sl. glasnik RS", br. 101/2015 i 114/2015)</a:t>
            </a:r>
            <a:endParaRPr lang="pl-PL" sz="24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2000" b="1" u="sng" dirty="0"/>
          </a:p>
        </p:txBody>
      </p:sp>
    </p:spTree>
    <p:extLst>
      <p:ext uri="{BB962C8B-B14F-4D97-AF65-F5344CB8AC3E}">
        <p14:creationId xmlns:p14="http://schemas.microsoft.com/office/powerpoint/2010/main" val="20901297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DUŽNOST RACIONALIZACIJE U 2016. GODINI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400" b="1" dirty="0" smtClean="0"/>
              <a:t>Javni </a:t>
            </a:r>
            <a:r>
              <a:rPr lang="sr-Latn-RS" sz="2400" b="1" dirty="0"/>
              <a:t>sektor </a:t>
            </a:r>
            <a:r>
              <a:rPr lang="sr-Latn-RS" sz="2400" b="1" dirty="0" smtClean="0"/>
              <a:t>definisan Zakonom </a:t>
            </a:r>
            <a:r>
              <a:rPr lang="sr-Latn-RS" sz="2400" b="1" dirty="0"/>
              <a:t>o budžetskom </a:t>
            </a:r>
            <a:r>
              <a:rPr lang="sr-Latn-RS" sz="2400" b="1" dirty="0" smtClean="0"/>
              <a:t>sistemu</a:t>
            </a:r>
          </a:p>
          <a:p>
            <a:pPr marL="0" indent="0">
              <a:buNone/>
            </a:pPr>
            <a:endParaRPr lang="sr-Latn-RS" sz="1800" b="1" dirty="0" smtClean="0"/>
          </a:p>
          <a:p>
            <a:pPr marL="746125" indent="0">
              <a:buNone/>
            </a:pPr>
            <a:r>
              <a:rPr lang="sr-Latn-RS" sz="2000" dirty="0" smtClean="0"/>
              <a:t>• deo </a:t>
            </a:r>
            <a:r>
              <a:rPr lang="sr-Latn-RS" sz="2000" dirty="0"/>
              <a:t>nacionalne ekonomije koji obuhvata opšti nivo države, kao i </a:t>
            </a:r>
            <a:r>
              <a:rPr lang="sr-Latn-RS" sz="2000" b="1" u="sng" dirty="0"/>
              <a:t>nefinansijska preduzeća pod kontrolom države (javna preduzeća)</a:t>
            </a:r>
            <a:r>
              <a:rPr lang="sr-Latn-RS" sz="2000" dirty="0"/>
              <a:t> koja se primarno bave komercijalnim aktivnostima; </a:t>
            </a:r>
          </a:p>
          <a:p>
            <a:pPr marL="746125" indent="0">
              <a:buNone/>
            </a:pPr>
            <a:endParaRPr lang="sr-Latn-RS" sz="2000" dirty="0"/>
          </a:p>
          <a:p>
            <a:pPr marL="746125" indent="0">
              <a:buNone/>
            </a:pPr>
            <a:r>
              <a:rPr lang="sr-Latn-RS" sz="2000" dirty="0" smtClean="0"/>
              <a:t>• </a:t>
            </a:r>
            <a:r>
              <a:rPr lang="sr-Latn-RS" sz="2000" b="1" u="sng" dirty="0" smtClean="0"/>
              <a:t>opšti </a:t>
            </a:r>
            <a:r>
              <a:rPr lang="sr-Latn-RS" sz="2000" b="1" u="sng" dirty="0"/>
              <a:t>nivo države </a:t>
            </a:r>
            <a:r>
              <a:rPr lang="sr-Latn-RS" sz="2000" dirty="0"/>
              <a:t>obuhvata sve subjekte koji su odgovorni za pružanje, pretežno, netržišnih usluga i preraspodelu dohotka i bogatstva na svim nivoima države; obuhvata budžet Republike Srbije, budžete lokalnih vlasti, vanbudžetske fondove, uključujući i fondove socijalnog osiguranja na svim nivoima vlasti, kao i netržišne i neprofitne institucije koje su kontrolisane i finansirane od strane države na svim nivoima vlasti. </a:t>
            </a:r>
          </a:p>
          <a:p>
            <a:pPr marL="746125" indent="0">
              <a:buNone/>
            </a:pPr>
            <a:endParaRPr lang="sr-Latn-RS" sz="1800" dirty="0"/>
          </a:p>
          <a:p>
            <a:pPr marL="0" indent="0">
              <a:buNone/>
            </a:pPr>
            <a:endParaRPr lang="sr-Latn-RS" sz="1800" dirty="0"/>
          </a:p>
          <a:p>
            <a:pPr marL="0" indent="0">
              <a:buNone/>
            </a:pPr>
            <a:endParaRPr lang="vi-VN" sz="1800" dirty="0"/>
          </a:p>
          <a:p>
            <a:pPr marL="0" indent="0">
              <a:buNone/>
            </a:pPr>
            <a:endParaRPr lang="vi-V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343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5719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None/>
            </a:pPr>
            <a:r>
              <a:rPr lang="sr-Latn-R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POSTUPKU RACIONALIZACIJE, JAVNIM SEKTOROM NE SMATRAJU SE:</a:t>
            </a:r>
          </a:p>
          <a:p>
            <a:pPr marL="0" indent="0">
              <a:buNone/>
            </a:pPr>
            <a:r>
              <a:rPr lang="vi-VN" sz="2400" dirty="0"/>
              <a:t>• </a:t>
            </a:r>
            <a:r>
              <a:rPr lang="vi-VN" sz="2400" b="1" dirty="0" smtClean="0">
                <a:latin typeface="Calibri" panose="020F0502020204030204" pitchFamily="34" charset="0"/>
              </a:rPr>
              <a:t>javn</a:t>
            </a:r>
            <a:r>
              <a:rPr lang="sr-Latn-RS" sz="2400" b="1" dirty="0" smtClean="0">
                <a:latin typeface="Calibri" panose="020F0502020204030204" pitchFamily="34" charset="0"/>
              </a:rPr>
              <a:t>a</a:t>
            </a:r>
            <a:r>
              <a:rPr lang="vi-VN" sz="2400" b="1" dirty="0" smtClean="0">
                <a:latin typeface="Calibri" panose="020F0502020204030204" pitchFamily="34" charset="0"/>
              </a:rPr>
              <a:t> </a:t>
            </a:r>
            <a:r>
              <a:rPr lang="vi-VN" sz="2400" b="1" dirty="0">
                <a:latin typeface="Calibri" panose="020F0502020204030204" pitchFamily="34" charset="0"/>
              </a:rPr>
              <a:t>preduzeća </a:t>
            </a:r>
            <a:r>
              <a:rPr lang="vi-VN" sz="2400" dirty="0" smtClean="0">
                <a:latin typeface="Calibri" panose="020F0502020204030204" pitchFamily="34" charset="0"/>
              </a:rPr>
              <a:t>osnovan</a:t>
            </a:r>
            <a:r>
              <a:rPr lang="sr-Latn-RS" sz="2400" dirty="0" smtClean="0">
                <a:latin typeface="Calibri" panose="020F0502020204030204" pitchFamily="34" charset="0"/>
              </a:rPr>
              <a:t>a</a:t>
            </a:r>
            <a:r>
              <a:rPr lang="vi-VN" sz="2400" dirty="0" smtClean="0">
                <a:latin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</a:rPr>
              <a:t>od strane Republike Srbije i </a:t>
            </a:r>
            <a:r>
              <a:rPr lang="vi-VN" sz="2400" dirty="0" smtClean="0">
                <a:latin typeface="Calibri" panose="020F0502020204030204" pitchFamily="34" charset="0"/>
              </a:rPr>
              <a:t>pravn</a:t>
            </a:r>
            <a:r>
              <a:rPr lang="sr-Latn-RS" sz="2400" dirty="0" smtClean="0">
                <a:latin typeface="Calibri" panose="020F0502020204030204" pitchFamily="34" charset="0"/>
              </a:rPr>
              <a:t>a</a:t>
            </a:r>
            <a:r>
              <a:rPr lang="vi-VN" sz="2400" dirty="0" smtClean="0">
                <a:latin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</a:rPr>
              <a:t>lica </a:t>
            </a:r>
            <a:r>
              <a:rPr lang="vi-VN" sz="2400" dirty="0" smtClean="0">
                <a:latin typeface="Calibri" panose="020F0502020204030204" pitchFamily="34" charset="0"/>
              </a:rPr>
              <a:t>osnovan</a:t>
            </a:r>
            <a:r>
              <a:rPr lang="sr-Latn-RS" sz="2400" dirty="0" smtClean="0">
                <a:latin typeface="Calibri" panose="020F0502020204030204" pitchFamily="34" charset="0"/>
              </a:rPr>
              <a:t>a</a:t>
            </a:r>
            <a:r>
              <a:rPr lang="vi-VN" sz="2400" dirty="0" smtClean="0">
                <a:latin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</a:rPr>
              <a:t>od strane tih preduzeća; </a:t>
            </a:r>
          </a:p>
          <a:p>
            <a:pPr marL="0" indent="0">
              <a:buNone/>
            </a:pPr>
            <a:endParaRPr lang="vi-VN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400" dirty="0">
                <a:latin typeface="Calibri" panose="020F0502020204030204" pitchFamily="34" charset="0"/>
              </a:rPr>
              <a:t>• </a:t>
            </a:r>
            <a:r>
              <a:rPr lang="vi-VN" sz="2400" b="1" dirty="0">
                <a:latin typeface="Calibri" panose="020F0502020204030204" pitchFamily="34" charset="0"/>
              </a:rPr>
              <a:t>preduzeća za profesionalnu rehabilitaciju i zapošljavanje osoba sa invaliditetom</a:t>
            </a:r>
            <a:r>
              <a:rPr lang="vi-VN" sz="2400" dirty="0">
                <a:latin typeface="Calibri" panose="020F0502020204030204" pitchFamily="34" charset="0"/>
              </a:rPr>
              <a:t> osnovanih od strane Republike Srbije, odnosno koja posluju sa većinskim državnim kapitalom; </a:t>
            </a:r>
          </a:p>
          <a:p>
            <a:pPr marL="0" indent="0">
              <a:buNone/>
            </a:pPr>
            <a:endParaRPr lang="vi-VN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400" dirty="0">
                <a:latin typeface="Calibri" panose="020F0502020204030204" pitchFamily="34" charset="0"/>
              </a:rPr>
              <a:t>• </a:t>
            </a:r>
            <a:r>
              <a:rPr lang="vi-VN" sz="2400" b="1" dirty="0" smtClean="0">
                <a:latin typeface="Calibri" panose="020F0502020204030204" pitchFamily="34" charset="0"/>
              </a:rPr>
              <a:t>javni medijski servis</a:t>
            </a:r>
            <a:r>
              <a:rPr lang="sr-Latn-RS" sz="2400" b="1" dirty="0" smtClean="0">
                <a:latin typeface="Calibri" panose="020F0502020204030204" pitchFamily="34" charset="0"/>
              </a:rPr>
              <a:t>i</a:t>
            </a:r>
            <a:r>
              <a:rPr lang="vi-VN" sz="2400" dirty="0" smtClean="0">
                <a:latin typeface="Calibri" panose="020F0502020204030204" pitchFamily="34" charset="0"/>
              </a:rPr>
              <a:t>; </a:t>
            </a:r>
            <a:endParaRPr lang="vi-VN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vi-VN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400" dirty="0">
                <a:latin typeface="Calibri" panose="020F0502020204030204" pitchFamily="34" charset="0"/>
              </a:rPr>
              <a:t>• </a:t>
            </a:r>
            <a:r>
              <a:rPr lang="vi-VN" sz="2400" dirty="0" smtClean="0">
                <a:latin typeface="Calibri" panose="020F0502020204030204" pitchFamily="34" charset="0"/>
              </a:rPr>
              <a:t>organizacioni obli</a:t>
            </a:r>
            <a:r>
              <a:rPr lang="sr-Latn-RS" sz="2400" dirty="0" smtClean="0">
                <a:latin typeface="Calibri" panose="020F0502020204030204" pitchFamily="34" charset="0"/>
              </a:rPr>
              <a:t>ci</a:t>
            </a:r>
            <a:r>
              <a:rPr lang="vi-VN" sz="2400" dirty="0" smtClean="0">
                <a:latin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</a:rPr>
              <a:t>u javnom sektoru koji su </a:t>
            </a:r>
            <a:r>
              <a:rPr lang="vi-VN" sz="2400" b="1" dirty="0">
                <a:latin typeface="Calibri" panose="020F0502020204030204" pitchFamily="34" charset="0"/>
              </a:rPr>
              <a:t>osnovani međunarodnim ugovorom ili u kojima se broj zaposlenih određuje u skladu sa međunarodnim ugovorom</a:t>
            </a:r>
            <a:r>
              <a:rPr lang="vi-VN" sz="2400" dirty="0">
                <a:latin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6844804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sr-Latn-R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ROKOVI I OBIM RACIONALIZACIJE U 2016. GODINI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vi-VN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Aktom </a:t>
            </a:r>
            <a:r>
              <a:rPr lang="vi-VN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Vlade </a:t>
            </a: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utvrđuje se maksimalan broj zaposlenih na neodređeno vreme</a:t>
            </a:r>
            <a:r>
              <a:rPr lang="sr-Latn-RS" sz="2400" dirty="0">
                <a:solidFill>
                  <a:prstClr val="black"/>
                </a:solidFill>
                <a:latin typeface="Calibri" panose="020F0502020204030204" pitchFamily="34" charset="0"/>
              </a:rPr>
              <a:t> u javnom sektoru </a:t>
            </a:r>
            <a:r>
              <a:rPr lang="sr-Latn-R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za 2016. godinu</a:t>
            </a:r>
            <a:r>
              <a:rPr lang="sr-Latn-RS" sz="240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sr-Latn-R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>
                <a:solidFill>
                  <a:prstClr val="black"/>
                </a:solidFill>
                <a:latin typeface="Calibri" panose="020F0502020204030204" pitchFamily="34" charset="0"/>
              </a:rPr>
              <a:t>Zakonski </a:t>
            </a: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rokovi za racionalizaciju u 2016. godini jesu: </a:t>
            </a:r>
          </a:p>
          <a:p>
            <a:pPr marL="914400" lvl="0" indent="0">
              <a:lnSpc>
                <a:spcPct val="150000"/>
              </a:lnSpc>
              <a:buNone/>
            </a:pP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• </a:t>
            </a:r>
            <a:r>
              <a:rPr lang="vi-VN" sz="24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30. jun 2016. godine </a:t>
            </a: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- za organizacione oblike u sistemima javnog sektora, osim za organizacione oblike u sistemu obrazovanja; </a:t>
            </a:r>
          </a:p>
          <a:p>
            <a:pPr marL="914400" lvl="0" indent="0">
              <a:lnSpc>
                <a:spcPct val="150000"/>
              </a:lnSpc>
              <a:buNone/>
            </a:pP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• </a:t>
            </a:r>
            <a:r>
              <a:rPr lang="vi-VN" sz="24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15. septembar 2016. godine </a:t>
            </a: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- za ustanove obrazovanja i vaspitanja; </a:t>
            </a:r>
          </a:p>
          <a:p>
            <a:pPr marL="914400" lvl="0" indent="0">
              <a:lnSpc>
                <a:spcPct val="150000"/>
              </a:lnSpc>
              <a:buNone/>
            </a:pP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• </a:t>
            </a:r>
            <a:r>
              <a:rPr lang="vi-VN" sz="24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1. oktobar 2016. godine </a:t>
            </a:r>
            <a:r>
              <a:rPr lang="vi-VN" sz="2400" dirty="0">
                <a:solidFill>
                  <a:prstClr val="black"/>
                </a:solidFill>
                <a:latin typeface="Calibri" panose="020F0502020204030204" pitchFamily="34" charset="0"/>
              </a:rPr>
              <a:t>- za visokoškolske ustanove. 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85742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sr-Latn-RS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r-Latn-RS" sz="2400" b="1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400" b="1" dirty="0" smtClean="0">
                <a:latin typeface="Calibri" panose="020F0502020204030204" pitchFamily="34" charset="0"/>
              </a:rPr>
              <a:t>Preduslov </a:t>
            </a:r>
            <a:r>
              <a:rPr lang="vi-VN" sz="2400" dirty="0">
                <a:latin typeface="Calibri" panose="020F0502020204030204" pitchFamily="34" charset="0"/>
              </a:rPr>
              <a:t>za sprovođenje </a:t>
            </a:r>
            <a:r>
              <a:rPr lang="vi-VN" sz="2400" dirty="0" smtClean="0">
                <a:latin typeface="Calibri" panose="020F0502020204030204" pitchFamily="34" charset="0"/>
              </a:rPr>
              <a:t>racionalizacije</a:t>
            </a:r>
            <a:r>
              <a:rPr lang="sr-Latn-RS" sz="2400" dirty="0" smtClean="0">
                <a:latin typeface="Calibri" panose="020F0502020204030204" pitchFamily="34" charset="0"/>
              </a:rPr>
              <a:t> u 2016. godini – donošenje akta Vlade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sr-Latn-RS" sz="2400" dirty="0" smtClean="0">
                <a:latin typeface="Calibri" panose="020F0502020204030204" pitchFamily="34" charset="0"/>
              </a:rPr>
              <a:t>(</a:t>
            </a:r>
            <a:r>
              <a:rPr lang="sr-Latn-RS" sz="2400" b="1" dirty="0" smtClean="0">
                <a:latin typeface="Calibri" panose="020F0502020204030204" pitchFamily="34" charset="0"/>
              </a:rPr>
              <a:t>60 dana od dana donošenja propisa u budžetu</a:t>
            </a:r>
            <a:r>
              <a:rPr lang="sr-Latn-RS" sz="2400" dirty="0" smtClean="0">
                <a:latin typeface="Calibri" panose="020F0502020204030204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400" dirty="0" smtClean="0">
                <a:latin typeface="Calibri" panose="020F0502020204030204" pitchFamily="34" charset="0"/>
              </a:rPr>
              <a:t> </a:t>
            </a:r>
            <a:r>
              <a:rPr lang="pl-PL" sz="2400" b="1" dirty="0" smtClean="0">
                <a:latin typeface="Calibri" panose="020F0502020204030204" pitchFamily="34" charset="0"/>
              </a:rPr>
              <a:t>Interno </a:t>
            </a:r>
            <a:r>
              <a:rPr lang="pl-PL" sz="2400" b="1" dirty="0">
                <a:latin typeface="Calibri" panose="020F0502020204030204" pitchFamily="34" charset="0"/>
              </a:rPr>
              <a:t>tržište rada </a:t>
            </a:r>
            <a:r>
              <a:rPr lang="pl-PL" sz="2400" dirty="0">
                <a:latin typeface="Calibri" panose="020F0502020204030204" pitchFamily="34" charset="0"/>
              </a:rPr>
              <a:t>u jedinici lokalne </a:t>
            </a:r>
            <a:r>
              <a:rPr lang="pl-PL" sz="2400" dirty="0" smtClean="0">
                <a:latin typeface="Calibri" panose="020F0502020204030204" pitchFamily="34" charset="0"/>
              </a:rPr>
              <a:t>samouprave.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</a:rPr>
              <a:t> </a:t>
            </a:r>
            <a:r>
              <a:rPr lang="pl-PL" sz="2400" b="1" dirty="0" smtClean="0">
                <a:latin typeface="Calibri" panose="020F0502020204030204" pitchFamily="34" charset="0"/>
              </a:rPr>
              <a:t>Zaštita od nezakonitog povećanja broja zaposlenih </a:t>
            </a:r>
            <a:r>
              <a:rPr lang="pl-PL" sz="2400" dirty="0" smtClean="0">
                <a:latin typeface="Calibri" panose="020F0502020204030204" pitchFamily="34" charset="0"/>
              </a:rPr>
              <a:t>- </a:t>
            </a:r>
            <a:r>
              <a:rPr lang="vi-VN" sz="2200" dirty="0">
                <a:latin typeface="Calibri" panose="020F0502020204030204" pitchFamily="34" charset="0"/>
              </a:rPr>
              <a:t>aktom o unutrašnjem uređenju i sistematizaciji radnih mesta u organizacionim oblicima ne može utvrditi veći broj zaposlenih od maksimalnog broja zaposlenih određenog aktom Vlade, odnosno odlukom nadležnog organa autonomne pokrajine i skupštine jedinice lokalne samouprave. 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7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PRIPREMI IZMENA I DOPUNA ZAKONA </a:t>
            </a:r>
            <a:b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(IZMENJENI ROKOVI)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sr-Latn-RS" sz="2400" dirty="0" smtClean="0"/>
              <a:t>Rok za racionalizaciju – najkasnije </a:t>
            </a:r>
            <a:r>
              <a:rPr lang="sr-Latn-RS" sz="2400" b="1" dirty="0" smtClean="0"/>
              <a:t>do 1. oktobra 2016. godine</a:t>
            </a:r>
            <a:r>
              <a:rPr lang="sr-Latn-RS" sz="2400" dirty="0" smtClean="0"/>
              <a:t>, svi organizacioni oblici</a:t>
            </a:r>
            <a:endParaRPr lang="sr-Latn-RS" sz="2400" b="1" dirty="0" smtClean="0"/>
          </a:p>
          <a:p>
            <a:endParaRPr lang="sr-Latn-RS" sz="2400" dirty="0"/>
          </a:p>
          <a:p>
            <a:r>
              <a:rPr lang="sr-Latn-RS" sz="2400" dirty="0" smtClean="0"/>
              <a:t>Rok za donošenje akta Vlade – </a:t>
            </a:r>
            <a:r>
              <a:rPr lang="sr-Latn-RS" sz="2400" b="1" dirty="0" smtClean="0"/>
              <a:t>30. jun 2016. godine</a:t>
            </a:r>
          </a:p>
          <a:p>
            <a:pPr marL="0" indent="0">
              <a:buNone/>
            </a:pPr>
            <a:endParaRPr lang="sr-Latn-RS" sz="2400" dirty="0"/>
          </a:p>
          <a:p>
            <a:r>
              <a:rPr lang="sr-Latn-RS" sz="2400" dirty="0" smtClean="0"/>
              <a:t>Rok za donošenje akata AP i JLS – </a:t>
            </a:r>
            <a:r>
              <a:rPr lang="sr-Latn-RS" sz="2400" b="1" dirty="0" smtClean="0"/>
              <a:t>30. jul 2016. godine</a:t>
            </a:r>
          </a:p>
          <a:p>
            <a:endParaRPr lang="sr-Latn-R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23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sr-Latn-R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OGRANIČENJE BROJA ZAPOSLENIH U 2016. GODINI</a:t>
            </a:r>
            <a:endParaRPr lang="sr-Latn-R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400" dirty="0"/>
              <a:t>P</a:t>
            </a:r>
            <a:r>
              <a:rPr lang="vi-VN" sz="2400" dirty="0" smtClean="0">
                <a:latin typeface="Calibri" panose="020F0502020204030204" pitchFamily="34" charset="0"/>
              </a:rPr>
              <a:t>ovećanje </a:t>
            </a:r>
            <a:r>
              <a:rPr lang="vi-VN" sz="2400" dirty="0">
                <a:latin typeface="Calibri" panose="020F0502020204030204" pitchFamily="34" charset="0"/>
              </a:rPr>
              <a:t>broja zaposlenih na neodređeno vreme do donošenja akta o sistematizaciji usklađenog sa aktom o maksimalnom broju zaposlenih za 2016. godinu </a:t>
            </a:r>
            <a:r>
              <a:rPr lang="vi-VN" sz="2400" b="1" u="sng" dirty="0">
                <a:latin typeface="Calibri" panose="020F0502020204030204" pitchFamily="34" charset="0"/>
              </a:rPr>
              <a:t>vrši u skladu sa propisima kojima se uređuje budžetski sistem</a:t>
            </a:r>
            <a:r>
              <a:rPr lang="vi-VN" sz="2400" dirty="0" smtClean="0">
                <a:latin typeface="Calibri" panose="020F0502020204030204" pitchFamily="34" charset="0"/>
              </a:rPr>
              <a:t>.</a:t>
            </a:r>
            <a:endParaRPr lang="sr-Latn-R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RS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400" b="1" u="sng" dirty="0" smtClean="0">
                <a:latin typeface="Calibri" panose="020F0502020204030204" pitchFamily="34" charset="0"/>
              </a:rPr>
              <a:t>Č</a:t>
            </a:r>
            <a:r>
              <a:rPr lang="vi-VN" sz="2400" b="1" u="sng" dirty="0" smtClean="0">
                <a:latin typeface="Calibri" panose="020F0502020204030204" pitchFamily="34" charset="0"/>
              </a:rPr>
              <a:t>lana </a:t>
            </a:r>
            <a:r>
              <a:rPr lang="vi-VN" sz="2400" b="1" u="sng" dirty="0">
                <a:latin typeface="Calibri" panose="020F0502020204030204" pitchFamily="34" charset="0"/>
              </a:rPr>
              <a:t>27e Zakona o budžetskom </a:t>
            </a:r>
            <a:r>
              <a:rPr lang="vi-VN" sz="2400" b="1" u="sng" dirty="0" smtClean="0">
                <a:latin typeface="Calibri" panose="020F0502020204030204" pitchFamily="34" charset="0"/>
              </a:rPr>
              <a:t>sistemu</a:t>
            </a:r>
            <a:r>
              <a:rPr lang="sr-Latn-RS" sz="2400" b="1" u="sng" dirty="0" smtClean="0">
                <a:latin typeface="Calibri" panose="020F0502020204030204" pitchFamily="34" charset="0"/>
              </a:rPr>
              <a:t> </a:t>
            </a:r>
            <a:r>
              <a:rPr lang="sr-Latn-RS" sz="2400" dirty="0" smtClean="0">
                <a:latin typeface="Calibri" panose="020F0502020204030204" pitchFamily="34" charset="0"/>
              </a:rPr>
              <a:t>-</a:t>
            </a:r>
            <a:r>
              <a:rPr lang="vi-VN" sz="2400" dirty="0" smtClean="0">
                <a:latin typeface="Calibri" panose="020F0502020204030204" pitchFamily="34" charset="0"/>
              </a:rPr>
              <a:t> korisnici </a:t>
            </a:r>
            <a:r>
              <a:rPr lang="vi-VN" sz="2400" dirty="0">
                <a:latin typeface="Calibri" panose="020F0502020204030204" pitchFamily="34" charset="0"/>
              </a:rPr>
              <a:t>javnih sredstava ne mogu da zasnivaju radni odnos sa novim licima radi popunjavanja slobodnih, odnosno upražnjenih radnih mesta do 31. decembra 2016. </a:t>
            </a:r>
            <a:r>
              <a:rPr lang="vi-VN" sz="2400" dirty="0" smtClean="0">
                <a:latin typeface="Calibri" panose="020F0502020204030204" pitchFamily="34" charset="0"/>
              </a:rPr>
              <a:t>godine</a:t>
            </a:r>
            <a:r>
              <a:rPr lang="sr-Latn-RS" sz="240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400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400" b="1" u="sng" dirty="0" smtClean="0">
                <a:latin typeface="Calibri" panose="020F0502020204030204" pitchFamily="34" charset="0"/>
              </a:rPr>
              <a:t>Do 31. decembra 2016. godine </a:t>
            </a:r>
            <a:r>
              <a:rPr lang="sr-Latn-RS" sz="2400" dirty="0">
                <a:latin typeface="Calibri" panose="020F0502020204030204" pitchFamily="34" charset="0"/>
              </a:rPr>
              <a:t>- </a:t>
            </a:r>
            <a:r>
              <a:rPr lang="sr-Latn-RS" sz="2400" dirty="0" smtClean="0">
                <a:latin typeface="Calibri" panose="020F0502020204030204" pitchFamily="34" charset="0"/>
              </a:rPr>
              <a:t>primena Uredbe </a:t>
            </a:r>
            <a:r>
              <a:rPr lang="sr-Latn-RS" sz="2400" dirty="0">
                <a:latin typeface="Calibri" panose="020F0502020204030204" pitchFamily="34" charset="0"/>
              </a:rPr>
              <a:t>o postupku za pribavljanje saglasnosti za novo zapošljavanje i dodatno radno angažovanje kod korisnika javnih </a:t>
            </a:r>
            <a:r>
              <a:rPr lang="sr-Latn-RS" sz="2400" dirty="0" smtClean="0">
                <a:latin typeface="Calibri" panose="020F0502020204030204" pitchFamily="34" charset="0"/>
              </a:rPr>
              <a:t>sredstava</a:t>
            </a:r>
            <a:r>
              <a:rPr lang="en-US" sz="2400" smtClean="0">
                <a:latin typeface="Calibri" panose="020F0502020204030204" pitchFamily="34" charset="0"/>
              </a:rPr>
              <a:t>.</a:t>
            </a:r>
            <a:endParaRPr lang="vi-VN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r-Latn-R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470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sr-Latn-R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PRIPREMI IZMENA I DOPUNA ZAKONA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sr-Latn-RS" sz="2800" b="1" u="sng" dirty="0" smtClean="0"/>
              <a:t>Predloženo brisanje člana 20. </a:t>
            </a:r>
            <a:r>
              <a:rPr lang="sr-Latn-RS" sz="2800" dirty="0" smtClean="0"/>
              <a:t>Zakona o načinu određivanja maksimalnog broja zaposlenih u javnom sektoru:</a:t>
            </a:r>
          </a:p>
          <a:p>
            <a:pPr marL="0" indent="0">
              <a:buNone/>
            </a:pPr>
            <a:r>
              <a:rPr lang="sr-Latn-RS" sz="2800" dirty="0"/>
              <a:t>	</a:t>
            </a:r>
            <a:r>
              <a:rPr lang="sr-Latn-RS" sz="2400" dirty="0" smtClean="0"/>
              <a:t>- odredbe </a:t>
            </a:r>
            <a:r>
              <a:rPr lang="sr-Latn-RS" sz="2400" b="1" dirty="0" smtClean="0"/>
              <a:t>o prestanku radnog odnosa</a:t>
            </a:r>
            <a:r>
              <a:rPr lang="sr-Latn-RS" sz="2400" dirty="0" smtClean="0"/>
              <a:t> po sili 	zakona zbog </a:t>
            </a:r>
            <a:r>
              <a:rPr lang="sr-Latn-RS" sz="2400" dirty="0" err="1" smtClean="0"/>
              <a:t>navršenja</a:t>
            </a:r>
            <a:r>
              <a:rPr lang="sr-Latn-RS" sz="2400" dirty="0" smtClean="0"/>
              <a:t> uslova za starosnu penziju;</a:t>
            </a:r>
          </a:p>
          <a:p>
            <a:pPr marL="0" indent="0">
              <a:buNone/>
            </a:pPr>
            <a:r>
              <a:rPr lang="sr-Latn-RS" sz="2400" dirty="0"/>
              <a:t>	</a:t>
            </a:r>
            <a:r>
              <a:rPr lang="sr-Latn-RS" sz="2400" dirty="0" smtClean="0"/>
              <a:t>- odredbe o </a:t>
            </a:r>
            <a:r>
              <a:rPr lang="sr-Latn-RS" sz="2400" b="1" dirty="0" smtClean="0"/>
              <a:t>zabrani sporazuma o nastavku radnog 	odnosa</a:t>
            </a:r>
            <a:r>
              <a:rPr lang="sr-Latn-RS" sz="2400" dirty="0" smtClean="0"/>
              <a:t> sa licima koja su navršila 65 godina života i 	najmanje 15 godina staža osiguranja.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4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2019</TotalTime>
  <Words>997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Theme1</vt:lpstr>
      <vt:lpstr>RACIONALIZACIJA BROJA ZAPOSLENIH U JAVNOM SEKTORU I OGRANIČENJE ZAPOŠLJAVANJA U 2016. GODINI</vt:lpstr>
      <vt:lpstr>PERIOD U KOME SE SPROVODI RACIONALIZACIJA BROJA ZAPOSLENIH U JAVNOM SEKTORU</vt:lpstr>
      <vt:lpstr>DUŽNOST RACIONALIZACIJE U 2016. GODINI</vt:lpstr>
      <vt:lpstr>PowerPoint Presentation</vt:lpstr>
      <vt:lpstr>ROKOVI I OBIM RACIONALIZACIJE U 2016. GODINI</vt:lpstr>
      <vt:lpstr>PowerPoint Presentation</vt:lpstr>
      <vt:lpstr>U PRIPREMI IZMENA I DOPUNA ZAKONA  (IZMENJENI ROKOVI) </vt:lpstr>
      <vt:lpstr>OGRANIČENJE BROJA ZAPOSLENIH U 2016. GODINI</vt:lpstr>
      <vt:lpstr>U PRIPREMI IZMENA I DOPUNA ZAKONA</vt:lpstr>
      <vt:lpstr>SPORAZUM O PRESTANKU RADNOG ODNOSA UZ ISPLATU NOVČANE NAKNADE – Član 21.</vt:lpstr>
      <vt:lpstr>PowerPoint Presentation</vt:lpstr>
      <vt:lpstr>PRESTANAK RADNOG ODNOSA UZ ISPLATU OTPREMNINE – Član 22.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DISCIPLINSKA ODGOVORNOST I DISCIPLINSKI POSTUPAK KOD KORISNIKA JAVNIH SREDSTAVA PREMA OPŠTEM I POSEBNIM PROPISIMA</dc:title>
  <dc:creator>Ranko</dc:creator>
  <cp:lastModifiedBy>Korisnik</cp:lastModifiedBy>
  <cp:revision>201</cp:revision>
  <dcterms:created xsi:type="dcterms:W3CDTF">2006-08-16T00:00:00Z</dcterms:created>
  <dcterms:modified xsi:type="dcterms:W3CDTF">2016-02-04T21:00:01Z</dcterms:modified>
</cp:coreProperties>
</file>